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Roboto Medium" panose="020B0604020202020204" charset="0"/>
      <p:regular r:id="rId13"/>
    </p:embeddedFont>
    <p:embeddedFont>
      <p:font typeface="Roboto" panose="020B0604020202020204" charset="0"/>
      <p:regular r:id="rId14"/>
    </p:embeddedFont>
    <p:embeddedFont>
      <p:font typeface="Calibri" panose="020F0502020204030204" pitchFamily="34" charset="0"/>
      <p:regular r:id="rId15"/>
      <p:bold r:id="rId16"/>
      <p:italic r:id="rId17"/>
      <p:boldItalic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1" d="100"/>
          <a:sy n="61" d="100"/>
        </p:scale>
        <p:origin x="61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83270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606987"/>
            <a:ext cx="7556421" cy="29346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700"/>
              </a:lnSpc>
              <a:buNone/>
            </a:pPr>
            <a:r>
              <a:rPr lang="en-US" sz="61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Marketing Digital y Publicidad en Redes Sociales</a:t>
            </a:r>
            <a:endParaRPr lang="en-US" sz="6150" dirty="0"/>
          </a:p>
        </p:txBody>
      </p:sp>
      <p:sp>
        <p:nvSpPr>
          <p:cNvPr id="4" name="Text 1"/>
          <p:cNvSpPr/>
          <p:nvPr/>
        </p:nvSpPr>
        <p:spPr>
          <a:xfrm>
            <a:off x="6280190" y="4881801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Bienvenido a esta presentación sobre el marketing digital y la publicidad en redes sociales. Exploraremos las tendencias, estrategias y oportunidades que ofrece este emocionante campo.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6242566"/>
            <a:ext cx="362903" cy="362903"/>
          </a:xfrm>
          <a:prstGeom prst="roundRect">
            <a:avLst>
              <a:gd name="adj" fmla="val 25194296"/>
            </a:avLst>
          </a:prstGeom>
          <a:solidFill>
            <a:srgbClr val="2158B3"/>
          </a:solidFill>
          <a:ln w="7620">
            <a:solidFill>
              <a:srgbClr val="FFFFFF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756440" y="6225659"/>
            <a:ext cx="2078117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200" b="1" dirty="0" smtClean="0">
                <a:solidFill>
                  <a:srgbClr val="CFD0D8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Jhojan </a:t>
            </a:r>
            <a:r>
              <a:rPr lang="en-US" sz="2200" b="1" dirty="0">
                <a:solidFill>
                  <a:srgbClr val="CFD0D8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Mera</a:t>
            </a:r>
            <a:endParaRPr lang="en-US" sz="2200" dirty="0"/>
          </a:p>
        </p:txBody>
      </p:sp>
      <p:sp>
        <p:nvSpPr>
          <p:cNvPr id="8" name="Shape 2"/>
          <p:cNvSpPr/>
          <p:nvPr/>
        </p:nvSpPr>
        <p:spPr>
          <a:xfrm>
            <a:off x="12785834" y="7646276"/>
            <a:ext cx="1813034" cy="488731"/>
          </a:xfrm>
          <a:prstGeom prst="roundRect">
            <a:avLst>
              <a:gd name="adj" fmla="val 25194296"/>
            </a:avLst>
          </a:prstGeom>
          <a:solidFill>
            <a:srgbClr val="2158B3"/>
          </a:solidFill>
          <a:ln w="7620">
            <a:solidFill>
              <a:srgbClr val="FFFFFF"/>
            </a:solidFill>
            <a:prstDash val="solid"/>
          </a:ln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01965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Conclusión y Recomendaciones Clave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77737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El marketing digital y la publicidad en redes sociales son herramientas esenciales para las empresas que buscan conectar con su audiencia y alcanzar sus objetivos de negocio.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5121235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Es fundamental tener una estrategia bien definida, utilizar las herramientas adecuadas y estar al tanto de las últimas tendencias para obtener resultados positivos.</a:t>
            </a:r>
            <a:endParaRPr lang="en-US" sz="17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54246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1875" y="3332440"/>
            <a:ext cx="11993285" cy="6355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000"/>
              </a:lnSpc>
              <a:buNone/>
            </a:pPr>
            <a:r>
              <a:rPr lang="en-US" sz="40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Estadísticas y Tendencias del Uso de Redes Sociales</a:t>
            </a:r>
            <a:endParaRPr lang="en-US" sz="4000" dirty="0"/>
          </a:p>
        </p:txBody>
      </p:sp>
      <p:sp>
        <p:nvSpPr>
          <p:cNvPr id="4" name="Shape 1"/>
          <p:cNvSpPr/>
          <p:nvPr/>
        </p:nvSpPr>
        <p:spPr>
          <a:xfrm>
            <a:off x="711875" y="4501753"/>
            <a:ext cx="457557" cy="457557"/>
          </a:xfrm>
          <a:prstGeom prst="roundRect">
            <a:avLst>
              <a:gd name="adj" fmla="val 18670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853916" y="4577953"/>
            <a:ext cx="173355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1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1372791" y="4501753"/>
            <a:ext cx="2542461" cy="317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Crecimiento Explosivo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1372791" y="4941451"/>
            <a:ext cx="5840730" cy="9758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El número de usuarios de redes sociales aumenta constantemente a nivel mundial, alcanzando miles de millones de personas.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7416879" y="4501753"/>
            <a:ext cx="457557" cy="457557"/>
          </a:xfrm>
          <a:prstGeom prst="roundRect">
            <a:avLst>
              <a:gd name="adj" fmla="val 18670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7558921" y="4577953"/>
            <a:ext cx="173355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2</a:t>
            </a:r>
            <a:endParaRPr lang="en-US" sz="2400" dirty="0"/>
          </a:p>
        </p:txBody>
      </p:sp>
      <p:sp>
        <p:nvSpPr>
          <p:cNvPr id="10" name="Text 7"/>
          <p:cNvSpPr/>
          <p:nvPr/>
        </p:nvSpPr>
        <p:spPr>
          <a:xfrm>
            <a:off x="8077795" y="4501753"/>
            <a:ext cx="2658666" cy="317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Mayor Tiempo en Línea</a:t>
            </a:r>
            <a:endParaRPr lang="en-US" sz="2000" dirty="0"/>
          </a:p>
        </p:txBody>
      </p:sp>
      <p:sp>
        <p:nvSpPr>
          <p:cNvPr id="11" name="Text 8"/>
          <p:cNvSpPr/>
          <p:nvPr/>
        </p:nvSpPr>
        <p:spPr>
          <a:xfrm>
            <a:off x="8077795" y="4941451"/>
            <a:ext cx="5840730" cy="650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Los usuarios dedican cada vez más tiempo a interactuar con las redes sociales, lo que ofrece oportunidades para el marketing.</a:t>
            </a: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711875" y="6349365"/>
            <a:ext cx="457557" cy="457557"/>
          </a:xfrm>
          <a:prstGeom prst="roundRect">
            <a:avLst>
              <a:gd name="adj" fmla="val 18670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853916" y="6425565"/>
            <a:ext cx="173355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3</a:t>
            </a:r>
            <a:endParaRPr lang="en-US" sz="2400" dirty="0"/>
          </a:p>
        </p:txBody>
      </p:sp>
      <p:sp>
        <p:nvSpPr>
          <p:cNvPr id="14" name="Text 11"/>
          <p:cNvSpPr/>
          <p:nvPr/>
        </p:nvSpPr>
        <p:spPr>
          <a:xfrm>
            <a:off x="1372791" y="6349365"/>
            <a:ext cx="3009067" cy="317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Diversidad de Plataformas</a:t>
            </a:r>
            <a:endParaRPr lang="en-US" sz="2000" dirty="0"/>
          </a:p>
        </p:txBody>
      </p:sp>
      <p:sp>
        <p:nvSpPr>
          <p:cNvPr id="15" name="Text 12"/>
          <p:cNvSpPr/>
          <p:nvPr/>
        </p:nvSpPr>
        <p:spPr>
          <a:xfrm>
            <a:off x="1372791" y="6789063"/>
            <a:ext cx="5840730" cy="650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Existen diversas plataformas, cada una con sus características específicas, lo que permite segmentar audiencias.</a:t>
            </a:r>
            <a:endParaRPr lang="en-US" sz="1600" dirty="0"/>
          </a:p>
        </p:txBody>
      </p:sp>
      <p:sp>
        <p:nvSpPr>
          <p:cNvPr id="16" name="Shape 13"/>
          <p:cNvSpPr/>
          <p:nvPr/>
        </p:nvSpPr>
        <p:spPr>
          <a:xfrm>
            <a:off x="7416879" y="6349365"/>
            <a:ext cx="457557" cy="457557"/>
          </a:xfrm>
          <a:prstGeom prst="roundRect">
            <a:avLst>
              <a:gd name="adj" fmla="val 18670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7558921" y="6425565"/>
            <a:ext cx="173355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4</a:t>
            </a:r>
            <a:endParaRPr lang="en-US" sz="2400" dirty="0"/>
          </a:p>
        </p:txBody>
      </p:sp>
      <p:sp>
        <p:nvSpPr>
          <p:cNvPr id="18" name="Text 15"/>
          <p:cNvSpPr/>
          <p:nvPr/>
        </p:nvSpPr>
        <p:spPr>
          <a:xfrm>
            <a:off x="8077795" y="6349365"/>
            <a:ext cx="2734628" cy="317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Tendencias Emergentes</a:t>
            </a:r>
            <a:endParaRPr lang="en-US" sz="2000" dirty="0"/>
          </a:p>
        </p:txBody>
      </p:sp>
      <p:sp>
        <p:nvSpPr>
          <p:cNvPr id="19" name="Text 16"/>
          <p:cNvSpPr/>
          <p:nvPr/>
        </p:nvSpPr>
        <p:spPr>
          <a:xfrm>
            <a:off x="8077795" y="6789063"/>
            <a:ext cx="5840730" cy="650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Las tendencias cambian rápidamente, por lo que es crucial estar actualizado para aprovechar al máximo estas plataformas.</a:t>
            </a:r>
            <a:endParaRPr lang="en-US" sz="1600" dirty="0"/>
          </a:p>
        </p:txBody>
      </p:sp>
      <p:sp>
        <p:nvSpPr>
          <p:cNvPr id="20" name="Shape 2"/>
          <p:cNvSpPr/>
          <p:nvPr/>
        </p:nvSpPr>
        <p:spPr>
          <a:xfrm>
            <a:off x="12785834" y="7646276"/>
            <a:ext cx="1813034" cy="488731"/>
          </a:xfrm>
          <a:prstGeom prst="roundRect">
            <a:avLst>
              <a:gd name="adj" fmla="val 25194296"/>
            </a:avLst>
          </a:prstGeom>
          <a:solidFill>
            <a:srgbClr val="2158B3"/>
          </a:solidFill>
          <a:ln w="7620">
            <a:solidFill>
              <a:srgbClr val="FFFFFF"/>
            </a:solidFill>
            <a:prstDash val="solid"/>
          </a:ln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57670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Beneficios del Marketing Digital y la Publicidad en Redes Sociales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3422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Alcance Amplio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923348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Las redes sociales te permiten llegar a un público masivo, tanto a nivel local como global.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5216128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Las campañas de marketing digital pueden dirigirse a audiencias específicas, optimizando la inversión.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5332928" y="33422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Interacción Directa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5332928" y="3923348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Las plataformas permiten una interacción bidireccional con los clientes, lo que genera una relación más cercana.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5332928" y="5579031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Las redes sociales facilitan el feedback, la resolución de dudas y la construcción de una comunidad.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9872067" y="33422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Medición del Éxito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9872067" y="3923348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Las herramientas de análisis ofrecen información detallada sobre el rendimiento de las campañas, permitiendo optimizarlas.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9872067" y="5579031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Es posible medir el ROI de las campañas de marketing digital y evaluar la eficacia de las estrategias.</a:t>
            </a:r>
            <a:endParaRPr lang="en-US" sz="1750" dirty="0"/>
          </a:p>
        </p:txBody>
      </p:sp>
      <p:sp>
        <p:nvSpPr>
          <p:cNvPr id="12" name="Shape 2"/>
          <p:cNvSpPr/>
          <p:nvPr/>
        </p:nvSpPr>
        <p:spPr>
          <a:xfrm>
            <a:off x="12785834" y="7646276"/>
            <a:ext cx="1813034" cy="488731"/>
          </a:xfrm>
          <a:prstGeom prst="roundRect">
            <a:avLst>
              <a:gd name="adj" fmla="val 25194296"/>
            </a:avLst>
          </a:prstGeom>
          <a:solidFill>
            <a:srgbClr val="2158B3"/>
          </a:solidFill>
          <a:ln w="7620">
            <a:solidFill>
              <a:srgbClr val="FFFFFF"/>
            </a:solidFill>
            <a:prstDash val="solid"/>
          </a:ln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56674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8661" y="3293745"/>
            <a:ext cx="8851821" cy="641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050"/>
              </a:lnSpc>
              <a:buNone/>
            </a:pPr>
            <a:r>
              <a:rPr lang="en-US" sz="40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Tipos de Publicidad en Redes Sociales</a:t>
            </a:r>
            <a:endParaRPr lang="en-US" sz="4000" dirty="0"/>
          </a:p>
        </p:txBody>
      </p:sp>
      <p:sp>
        <p:nvSpPr>
          <p:cNvPr id="4" name="Shape 1"/>
          <p:cNvSpPr/>
          <p:nvPr/>
        </p:nvSpPr>
        <p:spPr>
          <a:xfrm>
            <a:off x="718661" y="4243388"/>
            <a:ext cx="6493907" cy="1526977"/>
          </a:xfrm>
          <a:prstGeom prst="roundRect">
            <a:avLst>
              <a:gd name="adj" fmla="val 5648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31545" y="4456271"/>
            <a:ext cx="2673668" cy="3208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Anuncios Tradicionales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931545" y="4900255"/>
            <a:ext cx="6068139" cy="6572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Los anuncios de banner, de video y de texto, con opciones de segmentación y targeting.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7417832" y="4243388"/>
            <a:ext cx="6493907" cy="1526977"/>
          </a:xfrm>
          <a:prstGeom prst="roundRect">
            <a:avLst>
              <a:gd name="adj" fmla="val 5648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7630716" y="4456271"/>
            <a:ext cx="2566749" cy="3208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Anuncios en Stories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7630716" y="4900255"/>
            <a:ext cx="6068139" cy="6572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Formatos de video o imagen efímeros, ideales para crear contenido atractivo y conectar con el público.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718661" y="5975628"/>
            <a:ext cx="6493907" cy="1526977"/>
          </a:xfrm>
          <a:prstGeom prst="roundRect">
            <a:avLst>
              <a:gd name="adj" fmla="val 5648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31545" y="6188512"/>
            <a:ext cx="2861310" cy="3208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Marketing de Influencers</a:t>
            </a:r>
            <a:endParaRPr lang="en-US" sz="2000" dirty="0"/>
          </a:p>
        </p:txBody>
      </p:sp>
      <p:sp>
        <p:nvSpPr>
          <p:cNvPr id="12" name="Text 9"/>
          <p:cNvSpPr/>
          <p:nvPr/>
        </p:nvSpPr>
        <p:spPr>
          <a:xfrm>
            <a:off x="931545" y="6632496"/>
            <a:ext cx="6068139" cy="6572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Colaboraciones con influencers, aprovechando su alcance e influencia para promocionar productos o servicios.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7417832" y="5975628"/>
            <a:ext cx="6493907" cy="1526977"/>
          </a:xfrm>
          <a:prstGeom prst="roundRect">
            <a:avLst>
              <a:gd name="adj" fmla="val 5648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7630716" y="6188512"/>
            <a:ext cx="2566749" cy="3208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Publicidad Native</a:t>
            </a:r>
            <a:endParaRPr lang="en-US" sz="2000" dirty="0"/>
          </a:p>
        </p:txBody>
      </p:sp>
      <p:sp>
        <p:nvSpPr>
          <p:cNvPr id="15" name="Text 12"/>
          <p:cNvSpPr/>
          <p:nvPr/>
        </p:nvSpPr>
        <p:spPr>
          <a:xfrm>
            <a:off x="7630716" y="6632496"/>
            <a:ext cx="6068139" cy="6572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Anuncios que se integran de manera natural en el contenido de la plataforma, mejorando la experiencia del usuario.</a:t>
            </a:r>
            <a:endParaRPr lang="en-US" sz="1600" dirty="0"/>
          </a:p>
        </p:txBody>
      </p:sp>
      <p:sp>
        <p:nvSpPr>
          <p:cNvPr id="16" name="Shape 2"/>
          <p:cNvSpPr/>
          <p:nvPr/>
        </p:nvSpPr>
        <p:spPr>
          <a:xfrm>
            <a:off x="12785834" y="7646276"/>
            <a:ext cx="1813034" cy="488731"/>
          </a:xfrm>
          <a:prstGeom prst="roundRect">
            <a:avLst>
              <a:gd name="adj" fmla="val 25194296"/>
            </a:avLst>
          </a:prstGeom>
          <a:solidFill>
            <a:srgbClr val="2158B3"/>
          </a:solidFill>
          <a:ln w="7620">
            <a:solidFill>
              <a:srgbClr val="FFFFFF"/>
            </a:solidFill>
            <a:prstDash val="solid"/>
          </a:ln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6760" y="740569"/>
            <a:ext cx="10680859" cy="6668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250"/>
              </a:lnSpc>
              <a:buNone/>
            </a:pPr>
            <a:r>
              <a:rPr lang="en-US" sz="42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Estrategia de Contenido para Redes Sociales</a:t>
            </a:r>
            <a:endParaRPr lang="en-US" sz="4200" dirty="0"/>
          </a:p>
        </p:txBody>
      </p:sp>
      <p:sp>
        <p:nvSpPr>
          <p:cNvPr id="3" name="Shape 1"/>
          <p:cNvSpPr/>
          <p:nvPr/>
        </p:nvSpPr>
        <p:spPr>
          <a:xfrm>
            <a:off x="7299960" y="1834158"/>
            <a:ext cx="30480" cy="5654754"/>
          </a:xfrm>
          <a:prstGeom prst="roundRect">
            <a:avLst>
              <a:gd name="adj" fmla="val 294044"/>
            </a:avLst>
          </a:prstGeom>
          <a:solidFill>
            <a:srgbClr val="313E80"/>
          </a:solidFill>
          <a:ln/>
        </p:spPr>
      </p:sp>
      <p:sp>
        <p:nvSpPr>
          <p:cNvPr id="4" name="Shape 2"/>
          <p:cNvSpPr/>
          <p:nvPr/>
        </p:nvSpPr>
        <p:spPr>
          <a:xfrm>
            <a:off x="6358890" y="2298978"/>
            <a:ext cx="746760" cy="30480"/>
          </a:xfrm>
          <a:prstGeom prst="roundRect">
            <a:avLst>
              <a:gd name="adj" fmla="val 294044"/>
            </a:avLst>
          </a:prstGeom>
          <a:solidFill>
            <a:srgbClr val="313E80"/>
          </a:solidFill>
          <a:ln/>
        </p:spPr>
      </p:sp>
      <p:sp>
        <p:nvSpPr>
          <p:cNvPr id="5" name="Shape 3"/>
          <p:cNvSpPr/>
          <p:nvPr/>
        </p:nvSpPr>
        <p:spPr>
          <a:xfrm>
            <a:off x="7075170" y="2074188"/>
            <a:ext cx="480060" cy="480060"/>
          </a:xfrm>
          <a:prstGeom prst="roundRect">
            <a:avLst>
              <a:gd name="adj" fmla="val 18669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7224236" y="2154198"/>
            <a:ext cx="181928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1</a:t>
            </a:r>
            <a:endParaRPr lang="en-US" sz="2500" dirty="0"/>
          </a:p>
        </p:txBody>
      </p:sp>
      <p:sp>
        <p:nvSpPr>
          <p:cNvPr id="7" name="Text 5"/>
          <p:cNvSpPr/>
          <p:nvPr/>
        </p:nvSpPr>
        <p:spPr>
          <a:xfrm>
            <a:off x="3390305" y="2047518"/>
            <a:ext cx="2751296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600"/>
              </a:lnSpc>
              <a:buNone/>
            </a:pPr>
            <a:r>
              <a:rPr lang="en-US" sz="21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Definición de Objetivos</a:t>
            </a:r>
            <a:endParaRPr lang="en-US" sz="2100" dirty="0"/>
          </a:p>
        </p:txBody>
      </p:sp>
      <p:sp>
        <p:nvSpPr>
          <p:cNvPr id="8" name="Text 6"/>
          <p:cNvSpPr/>
          <p:nvPr/>
        </p:nvSpPr>
        <p:spPr>
          <a:xfrm>
            <a:off x="746760" y="2508885"/>
            <a:ext cx="5394841" cy="6827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650"/>
              </a:lnSpc>
              <a:buNone/>
            </a:pPr>
            <a:r>
              <a:rPr lang="en-US" sz="16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Establece objetivos claros y medibles para tu estrategia de contenido.</a:t>
            </a:r>
            <a:endParaRPr lang="en-US" sz="1650" dirty="0"/>
          </a:p>
        </p:txBody>
      </p:sp>
      <p:sp>
        <p:nvSpPr>
          <p:cNvPr id="9" name="Shape 7"/>
          <p:cNvSpPr/>
          <p:nvPr/>
        </p:nvSpPr>
        <p:spPr>
          <a:xfrm>
            <a:off x="7524750" y="3365897"/>
            <a:ext cx="746760" cy="30480"/>
          </a:xfrm>
          <a:prstGeom prst="roundRect">
            <a:avLst>
              <a:gd name="adj" fmla="val 294044"/>
            </a:avLst>
          </a:prstGeom>
          <a:solidFill>
            <a:srgbClr val="313E80"/>
          </a:solidFill>
          <a:ln/>
        </p:spPr>
      </p:sp>
      <p:sp>
        <p:nvSpPr>
          <p:cNvPr id="10" name="Shape 8"/>
          <p:cNvSpPr/>
          <p:nvPr/>
        </p:nvSpPr>
        <p:spPr>
          <a:xfrm>
            <a:off x="7075170" y="3141107"/>
            <a:ext cx="480060" cy="480060"/>
          </a:xfrm>
          <a:prstGeom prst="roundRect">
            <a:avLst>
              <a:gd name="adj" fmla="val 18669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7224236" y="3221117"/>
            <a:ext cx="181928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2</a:t>
            </a:r>
            <a:endParaRPr lang="en-US" sz="2500" dirty="0"/>
          </a:p>
        </p:txBody>
      </p:sp>
      <p:sp>
        <p:nvSpPr>
          <p:cNvPr id="12" name="Text 10"/>
          <p:cNvSpPr/>
          <p:nvPr/>
        </p:nvSpPr>
        <p:spPr>
          <a:xfrm>
            <a:off x="8488799" y="3114437"/>
            <a:ext cx="2835235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Análisis de la Audiencia</a:t>
            </a:r>
            <a:endParaRPr lang="en-US" sz="2100" dirty="0"/>
          </a:p>
        </p:txBody>
      </p:sp>
      <p:sp>
        <p:nvSpPr>
          <p:cNvPr id="13" name="Text 11"/>
          <p:cNvSpPr/>
          <p:nvPr/>
        </p:nvSpPr>
        <p:spPr>
          <a:xfrm>
            <a:off x="8488799" y="3575804"/>
            <a:ext cx="5394841" cy="6827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Identifica las necesidades, intereses y preferencias de tu público objetivo.</a:t>
            </a:r>
            <a:endParaRPr lang="en-US" sz="1650" dirty="0"/>
          </a:p>
        </p:txBody>
      </p:sp>
      <p:sp>
        <p:nvSpPr>
          <p:cNvPr id="14" name="Shape 12"/>
          <p:cNvSpPr/>
          <p:nvPr/>
        </p:nvSpPr>
        <p:spPr>
          <a:xfrm>
            <a:off x="6358890" y="4326136"/>
            <a:ext cx="746760" cy="30480"/>
          </a:xfrm>
          <a:prstGeom prst="roundRect">
            <a:avLst>
              <a:gd name="adj" fmla="val 294044"/>
            </a:avLst>
          </a:prstGeom>
          <a:solidFill>
            <a:srgbClr val="313E80"/>
          </a:solidFill>
          <a:ln/>
        </p:spPr>
      </p:sp>
      <p:sp>
        <p:nvSpPr>
          <p:cNvPr id="15" name="Shape 13"/>
          <p:cNvSpPr/>
          <p:nvPr/>
        </p:nvSpPr>
        <p:spPr>
          <a:xfrm>
            <a:off x="7075170" y="4101346"/>
            <a:ext cx="480060" cy="480060"/>
          </a:xfrm>
          <a:prstGeom prst="roundRect">
            <a:avLst>
              <a:gd name="adj" fmla="val 18669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7224236" y="4181356"/>
            <a:ext cx="181928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3</a:t>
            </a:r>
            <a:endParaRPr lang="en-US" sz="2500" dirty="0"/>
          </a:p>
        </p:txBody>
      </p:sp>
      <p:sp>
        <p:nvSpPr>
          <p:cNvPr id="17" name="Text 15"/>
          <p:cNvSpPr/>
          <p:nvPr/>
        </p:nvSpPr>
        <p:spPr>
          <a:xfrm>
            <a:off x="2189559" y="4074676"/>
            <a:ext cx="3952042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600"/>
              </a:lnSpc>
              <a:buNone/>
            </a:pPr>
            <a:r>
              <a:rPr lang="en-US" sz="21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Creación de Contenido Relevante</a:t>
            </a:r>
            <a:endParaRPr lang="en-US" sz="2100" dirty="0"/>
          </a:p>
        </p:txBody>
      </p:sp>
      <p:sp>
        <p:nvSpPr>
          <p:cNvPr id="18" name="Text 16"/>
          <p:cNvSpPr/>
          <p:nvPr/>
        </p:nvSpPr>
        <p:spPr>
          <a:xfrm>
            <a:off x="746760" y="4536043"/>
            <a:ext cx="5394841" cy="6827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650"/>
              </a:lnSpc>
              <a:buNone/>
            </a:pPr>
            <a:r>
              <a:rPr lang="en-US" sz="16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Desarrolla contenido valioso, atractivo e interesante para tu audiencia.</a:t>
            </a:r>
            <a:endParaRPr lang="en-US" sz="1650" dirty="0"/>
          </a:p>
        </p:txBody>
      </p:sp>
      <p:sp>
        <p:nvSpPr>
          <p:cNvPr id="19" name="Shape 17"/>
          <p:cNvSpPr/>
          <p:nvPr/>
        </p:nvSpPr>
        <p:spPr>
          <a:xfrm>
            <a:off x="7524750" y="5286375"/>
            <a:ext cx="746760" cy="30480"/>
          </a:xfrm>
          <a:prstGeom prst="roundRect">
            <a:avLst>
              <a:gd name="adj" fmla="val 294044"/>
            </a:avLst>
          </a:prstGeom>
          <a:solidFill>
            <a:srgbClr val="313E80"/>
          </a:solidFill>
          <a:ln/>
        </p:spPr>
      </p:sp>
      <p:sp>
        <p:nvSpPr>
          <p:cNvPr id="20" name="Shape 18"/>
          <p:cNvSpPr/>
          <p:nvPr/>
        </p:nvSpPr>
        <p:spPr>
          <a:xfrm>
            <a:off x="7075170" y="5061585"/>
            <a:ext cx="480060" cy="480060"/>
          </a:xfrm>
          <a:prstGeom prst="roundRect">
            <a:avLst>
              <a:gd name="adj" fmla="val 18669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21" name="Text 19"/>
          <p:cNvSpPr/>
          <p:nvPr/>
        </p:nvSpPr>
        <p:spPr>
          <a:xfrm>
            <a:off x="7224236" y="5141595"/>
            <a:ext cx="181928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4</a:t>
            </a:r>
            <a:endParaRPr lang="en-US" sz="2500" dirty="0"/>
          </a:p>
        </p:txBody>
      </p:sp>
      <p:sp>
        <p:nvSpPr>
          <p:cNvPr id="22" name="Text 20"/>
          <p:cNvSpPr/>
          <p:nvPr/>
        </p:nvSpPr>
        <p:spPr>
          <a:xfrm>
            <a:off x="8488799" y="5034915"/>
            <a:ext cx="3340418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Programación y Publicación</a:t>
            </a:r>
            <a:endParaRPr lang="en-US" sz="2100" dirty="0"/>
          </a:p>
        </p:txBody>
      </p:sp>
      <p:sp>
        <p:nvSpPr>
          <p:cNvPr id="23" name="Text 21"/>
          <p:cNvSpPr/>
          <p:nvPr/>
        </p:nvSpPr>
        <p:spPr>
          <a:xfrm>
            <a:off x="8488799" y="5496282"/>
            <a:ext cx="5394841" cy="6827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Planifica la publicación de contenido en un calendario y determina la mejor frecuencia de publicación.</a:t>
            </a:r>
            <a:endParaRPr lang="en-US" sz="1650" dirty="0"/>
          </a:p>
        </p:txBody>
      </p:sp>
      <p:sp>
        <p:nvSpPr>
          <p:cNvPr id="24" name="Shape 22"/>
          <p:cNvSpPr/>
          <p:nvPr/>
        </p:nvSpPr>
        <p:spPr>
          <a:xfrm>
            <a:off x="6358890" y="6246614"/>
            <a:ext cx="746760" cy="30480"/>
          </a:xfrm>
          <a:prstGeom prst="roundRect">
            <a:avLst>
              <a:gd name="adj" fmla="val 294044"/>
            </a:avLst>
          </a:prstGeom>
          <a:solidFill>
            <a:srgbClr val="313E80"/>
          </a:solidFill>
          <a:ln/>
        </p:spPr>
      </p:sp>
      <p:sp>
        <p:nvSpPr>
          <p:cNvPr id="25" name="Shape 23"/>
          <p:cNvSpPr/>
          <p:nvPr/>
        </p:nvSpPr>
        <p:spPr>
          <a:xfrm>
            <a:off x="7075170" y="6021824"/>
            <a:ext cx="480060" cy="480060"/>
          </a:xfrm>
          <a:prstGeom prst="roundRect">
            <a:avLst>
              <a:gd name="adj" fmla="val 18669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26" name="Text 24"/>
          <p:cNvSpPr/>
          <p:nvPr/>
        </p:nvSpPr>
        <p:spPr>
          <a:xfrm>
            <a:off x="7224236" y="6101834"/>
            <a:ext cx="181928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5</a:t>
            </a:r>
            <a:endParaRPr lang="en-US" sz="2500" dirty="0"/>
          </a:p>
        </p:txBody>
      </p:sp>
      <p:sp>
        <p:nvSpPr>
          <p:cNvPr id="27" name="Text 25"/>
          <p:cNvSpPr/>
          <p:nvPr/>
        </p:nvSpPr>
        <p:spPr>
          <a:xfrm>
            <a:off x="3076694" y="5995154"/>
            <a:ext cx="3064907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600"/>
              </a:lnSpc>
              <a:buNone/>
            </a:pPr>
            <a:r>
              <a:rPr lang="en-US" sz="21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Monitoreo y Optimización</a:t>
            </a:r>
            <a:endParaRPr lang="en-US" sz="2100" dirty="0"/>
          </a:p>
        </p:txBody>
      </p:sp>
      <p:sp>
        <p:nvSpPr>
          <p:cNvPr id="28" name="Text 26"/>
          <p:cNvSpPr/>
          <p:nvPr/>
        </p:nvSpPr>
        <p:spPr>
          <a:xfrm>
            <a:off x="746760" y="6456521"/>
            <a:ext cx="5394841" cy="6827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650"/>
              </a:lnSpc>
              <a:buNone/>
            </a:pPr>
            <a:r>
              <a:rPr lang="en-US" sz="16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Realiza un seguimiento del rendimiento de tu contenido y ajusta tu estrategia según sea necesario.</a:t>
            </a:r>
            <a:endParaRPr lang="en-US" sz="1650" dirty="0"/>
          </a:p>
        </p:txBody>
      </p:sp>
      <p:sp>
        <p:nvSpPr>
          <p:cNvPr id="29" name="Shape 2"/>
          <p:cNvSpPr/>
          <p:nvPr/>
        </p:nvSpPr>
        <p:spPr>
          <a:xfrm>
            <a:off x="12785834" y="7646276"/>
            <a:ext cx="1813034" cy="488731"/>
          </a:xfrm>
          <a:prstGeom prst="roundRect">
            <a:avLst>
              <a:gd name="adj" fmla="val 25194296"/>
            </a:avLst>
          </a:prstGeom>
          <a:solidFill>
            <a:srgbClr val="2158B3"/>
          </a:solidFill>
          <a:ln w="7620">
            <a:solidFill>
              <a:srgbClr val="FFFFFF"/>
            </a:solidFill>
            <a:prstDash val="solid"/>
          </a:ln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87665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Herramientas y Métricas para Medir el Rendimiento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634377"/>
            <a:ext cx="7556421" cy="4718447"/>
          </a:xfrm>
          <a:prstGeom prst="roundRect">
            <a:avLst>
              <a:gd name="adj" fmla="val 2019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287810" y="2641997"/>
            <a:ext cx="75411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6514624" y="2785705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Herramientas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10289024" y="2785705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Métricas Clave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6287810" y="3292316"/>
            <a:ext cx="7541181" cy="101322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6514624" y="3436025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Google Analytics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10289024" y="3436025"/>
            <a:ext cx="33131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Impresiones, Alcance, Clics, Conversiones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6287810" y="4305538"/>
            <a:ext cx="7541181" cy="101322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6514624" y="4449247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Facebook Insights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10289024" y="4449247"/>
            <a:ext cx="33131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Interacciones, Me gusta, Comentarios, Comparticiones</a:t>
            </a:r>
            <a:endParaRPr lang="en-US" sz="1750" dirty="0"/>
          </a:p>
        </p:txBody>
      </p:sp>
      <p:sp>
        <p:nvSpPr>
          <p:cNvPr id="14" name="Shape 11"/>
          <p:cNvSpPr/>
          <p:nvPr/>
        </p:nvSpPr>
        <p:spPr>
          <a:xfrm>
            <a:off x="6287810" y="5318760"/>
            <a:ext cx="7541181" cy="101322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5" name="Text 12"/>
          <p:cNvSpPr/>
          <p:nvPr/>
        </p:nvSpPr>
        <p:spPr>
          <a:xfrm>
            <a:off x="6514624" y="5462468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Instagram Insights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10289024" y="5462468"/>
            <a:ext cx="33131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Alcance, Impresiones, Engagement, Tasa de Clicks</a:t>
            </a:r>
            <a:endParaRPr lang="en-US" sz="1750" dirty="0"/>
          </a:p>
        </p:txBody>
      </p:sp>
      <p:sp>
        <p:nvSpPr>
          <p:cNvPr id="17" name="Shape 14"/>
          <p:cNvSpPr/>
          <p:nvPr/>
        </p:nvSpPr>
        <p:spPr>
          <a:xfrm>
            <a:off x="6287810" y="6331982"/>
            <a:ext cx="7541181" cy="101322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8" name="Text 15"/>
          <p:cNvSpPr/>
          <p:nvPr/>
        </p:nvSpPr>
        <p:spPr>
          <a:xfrm>
            <a:off x="6514624" y="6475690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Twitter Analytics</a:t>
            </a:r>
            <a:endParaRPr lang="en-US" sz="1750" dirty="0"/>
          </a:p>
        </p:txBody>
      </p:sp>
      <p:sp>
        <p:nvSpPr>
          <p:cNvPr id="19" name="Text 16"/>
          <p:cNvSpPr/>
          <p:nvPr/>
        </p:nvSpPr>
        <p:spPr>
          <a:xfrm>
            <a:off x="10289024" y="6475690"/>
            <a:ext cx="33131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Impresiones, Retweets, Menciones, Tasa de Clicks</a:t>
            </a:r>
            <a:endParaRPr lang="en-US" sz="1750" dirty="0"/>
          </a:p>
        </p:txBody>
      </p:sp>
      <p:sp>
        <p:nvSpPr>
          <p:cNvPr id="20" name="Shape 2"/>
          <p:cNvSpPr/>
          <p:nvPr/>
        </p:nvSpPr>
        <p:spPr>
          <a:xfrm>
            <a:off x="12785834" y="7646276"/>
            <a:ext cx="1813034" cy="488731"/>
          </a:xfrm>
          <a:prstGeom prst="roundRect">
            <a:avLst>
              <a:gd name="adj" fmla="val 25194296"/>
            </a:avLst>
          </a:prstGeom>
          <a:solidFill>
            <a:srgbClr val="2158B3"/>
          </a:solidFill>
          <a:ln w="7620">
            <a:solidFill>
              <a:srgbClr val="FFFFFF"/>
            </a:solidFill>
            <a:prstDash val="solid"/>
          </a:ln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3073" y="608290"/>
            <a:ext cx="7597854" cy="13804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Casos de Éxito de Campañas de Marketing Digital</a:t>
            </a:r>
            <a:endParaRPr lang="en-US" sz="43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073" y="2319933"/>
            <a:ext cx="1104424" cy="176712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08728" y="2540794"/>
            <a:ext cx="4781312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Campaña de Lanzamiento de Producto</a:t>
            </a:r>
            <a:endParaRPr lang="en-US" sz="2150" dirty="0"/>
          </a:p>
        </p:txBody>
      </p:sp>
      <p:sp>
        <p:nvSpPr>
          <p:cNvPr id="6" name="Text 2"/>
          <p:cNvSpPr/>
          <p:nvPr/>
        </p:nvSpPr>
        <p:spPr>
          <a:xfrm>
            <a:off x="2208728" y="3018353"/>
            <a:ext cx="6162199" cy="7067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Utilización de anuncios en redes sociales para generar expectativa y aumentar las ventas.</a:t>
            </a:r>
            <a:endParaRPr lang="en-US" sz="17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073" y="4087058"/>
            <a:ext cx="1104424" cy="176712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08728" y="4307919"/>
            <a:ext cx="418111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Campaña de Influencer Marketing</a:t>
            </a:r>
            <a:endParaRPr lang="en-US" sz="2150" dirty="0"/>
          </a:p>
        </p:txBody>
      </p:sp>
      <p:sp>
        <p:nvSpPr>
          <p:cNvPr id="9" name="Text 4"/>
          <p:cNvSpPr/>
          <p:nvPr/>
        </p:nvSpPr>
        <p:spPr>
          <a:xfrm>
            <a:off x="2208728" y="4785479"/>
            <a:ext cx="6162199" cy="7067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Colaboración con influencers para promover un producto o servicio a su audiencia.</a:t>
            </a:r>
            <a:endParaRPr lang="en-US" sz="17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3073" y="5854184"/>
            <a:ext cx="1104424" cy="176712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208728" y="6075045"/>
            <a:ext cx="3516630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Campaña de Contenido Viral</a:t>
            </a:r>
            <a:endParaRPr lang="en-US" sz="2150" dirty="0"/>
          </a:p>
        </p:txBody>
      </p:sp>
      <p:sp>
        <p:nvSpPr>
          <p:cNvPr id="12" name="Text 6"/>
          <p:cNvSpPr/>
          <p:nvPr/>
        </p:nvSpPr>
        <p:spPr>
          <a:xfrm>
            <a:off x="2208728" y="6552605"/>
            <a:ext cx="6162199" cy="7067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Creación de contenido atractivo que se comparte rápidamente en las redes sociales.</a:t>
            </a:r>
            <a:endParaRPr lang="en-US" sz="17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00894" y="562927"/>
            <a:ext cx="7715012" cy="19138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000"/>
              </a:lnSpc>
              <a:buNone/>
            </a:pPr>
            <a:r>
              <a:rPr lang="en-US" sz="40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Tendencias Emergentes en Marketing Digital y Redes Sociales</a:t>
            </a:r>
            <a:endParaRPr lang="en-US" sz="40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0894" y="2782848"/>
            <a:ext cx="510302" cy="51030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00894" y="3497223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Inteligencia Artificial</a:t>
            </a:r>
            <a:endParaRPr lang="en-US" sz="2000" dirty="0"/>
          </a:p>
        </p:txBody>
      </p:sp>
      <p:sp>
        <p:nvSpPr>
          <p:cNvPr id="6" name="Text 2"/>
          <p:cNvSpPr/>
          <p:nvPr/>
        </p:nvSpPr>
        <p:spPr>
          <a:xfrm>
            <a:off x="6200894" y="3938468"/>
            <a:ext cx="3704392" cy="980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Automatización de tareas, personalización del contenido y análisis predictivo.</a:t>
            </a:r>
            <a:endParaRPr lang="en-US" sz="16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11395" y="2782848"/>
            <a:ext cx="510302" cy="51030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0211395" y="3497223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Video Marketing</a:t>
            </a:r>
            <a:endParaRPr lang="en-US" sz="2000" dirty="0"/>
          </a:p>
        </p:txBody>
      </p:sp>
      <p:sp>
        <p:nvSpPr>
          <p:cNvPr id="9" name="Text 4"/>
          <p:cNvSpPr/>
          <p:nvPr/>
        </p:nvSpPr>
        <p:spPr>
          <a:xfrm>
            <a:off x="10211395" y="3938468"/>
            <a:ext cx="3704511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Contenido de video atractivo, directo y eficaz para captar la atención.</a:t>
            </a:r>
            <a:endParaRPr lang="en-US" sz="16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0894" y="5530929"/>
            <a:ext cx="510302" cy="51030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200894" y="6245304"/>
            <a:ext cx="3032522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Optimización para Móviles</a:t>
            </a:r>
            <a:endParaRPr lang="en-US" sz="2000" dirty="0"/>
          </a:p>
        </p:txBody>
      </p:sp>
      <p:sp>
        <p:nvSpPr>
          <p:cNvPr id="12" name="Text 6"/>
          <p:cNvSpPr/>
          <p:nvPr/>
        </p:nvSpPr>
        <p:spPr>
          <a:xfrm>
            <a:off x="6200894" y="6686550"/>
            <a:ext cx="3704392" cy="980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Experiencia de usuario optimizada para dispositivos móviles, crucial para el éxito.</a:t>
            </a:r>
            <a:endParaRPr lang="en-US" sz="16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11395" y="5530929"/>
            <a:ext cx="510302" cy="510302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0211395" y="6245304"/>
            <a:ext cx="2613541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Privacidad y Seguridad</a:t>
            </a:r>
            <a:endParaRPr lang="en-US" sz="2000" dirty="0"/>
          </a:p>
        </p:txBody>
      </p:sp>
      <p:sp>
        <p:nvSpPr>
          <p:cNvPr id="15" name="Text 8"/>
          <p:cNvSpPr/>
          <p:nvPr/>
        </p:nvSpPr>
        <p:spPr>
          <a:xfrm>
            <a:off x="10211395" y="6686550"/>
            <a:ext cx="3704511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Importancia de la transparencia, el control de datos y las prácticas éticas.</a:t>
            </a:r>
            <a:endParaRPr lang="en-US" sz="1600" dirty="0"/>
          </a:p>
        </p:txBody>
      </p:sp>
      <p:sp>
        <p:nvSpPr>
          <p:cNvPr id="16" name="Shape 2"/>
          <p:cNvSpPr/>
          <p:nvPr/>
        </p:nvSpPr>
        <p:spPr>
          <a:xfrm>
            <a:off x="12785834" y="7646276"/>
            <a:ext cx="1813034" cy="488731"/>
          </a:xfrm>
          <a:prstGeom prst="roundRect">
            <a:avLst>
              <a:gd name="adj" fmla="val 25194296"/>
            </a:avLst>
          </a:prstGeom>
          <a:solidFill>
            <a:srgbClr val="2158B3"/>
          </a:solidFill>
          <a:ln w="7620">
            <a:solidFill>
              <a:srgbClr val="FFFFFF"/>
            </a:solidFill>
            <a:prstDash val="solid"/>
          </a:ln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846659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Integración del Marketing Digital con Otras Estrategias de Marketing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31315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El marketing digital no existe de forma aislada. Es crucial integrarlo con otras estrategias de marketing para lograr un enfoque holístico.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5294114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La integración con el marketing tradicional, como el marketing directo, las relaciones públicas o el marketing de eventos, crea una experiencia coherente para el cliente.</a:t>
            </a:r>
            <a:endParaRPr lang="en-US" sz="17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750</Words>
  <Application>Microsoft Office PowerPoint</Application>
  <PresentationFormat>Personalizado</PresentationFormat>
  <Paragraphs>94</Paragraphs>
  <Slides>10</Slides>
  <Notes>10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6" baseType="lpstr">
      <vt:lpstr>Roboto Medium</vt:lpstr>
      <vt:lpstr>Roboto Bold</vt:lpstr>
      <vt:lpstr>Arial</vt:lpstr>
      <vt:lpstr>Roboto</vt:lpstr>
      <vt:lpstr>Calibri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JHOJAN</cp:lastModifiedBy>
  <cp:revision>2</cp:revision>
  <dcterms:created xsi:type="dcterms:W3CDTF">2024-11-22T16:09:28Z</dcterms:created>
  <dcterms:modified xsi:type="dcterms:W3CDTF">2024-11-22T16:14:59Z</dcterms:modified>
</cp:coreProperties>
</file>